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303" r:id="rId2"/>
    <p:sldId id="326" r:id="rId3"/>
    <p:sldId id="293" r:id="rId4"/>
    <p:sldId id="317" r:id="rId5"/>
    <p:sldId id="318" r:id="rId6"/>
    <p:sldId id="294" r:id="rId7"/>
    <p:sldId id="307" r:id="rId8"/>
    <p:sldId id="319" r:id="rId9"/>
    <p:sldId id="297" r:id="rId10"/>
    <p:sldId id="308" r:id="rId11"/>
    <p:sldId id="320" r:id="rId12"/>
    <p:sldId id="322" r:id="rId13"/>
    <p:sldId id="298" r:id="rId14"/>
    <p:sldId id="323" r:id="rId15"/>
    <p:sldId id="325" r:id="rId16"/>
    <p:sldId id="312" r:id="rId17"/>
    <p:sldId id="313" r:id="rId18"/>
    <p:sldId id="314" r:id="rId19"/>
    <p:sldId id="31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8F1"/>
    <a:srgbClr val="FF0000"/>
    <a:srgbClr val="197F97"/>
    <a:srgbClr val="E1274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AB198-05EF-4421-8D03-BC1DF144555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B1E9A-E718-418C-867F-5D989214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6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68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9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61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199" y="-66674"/>
            <a:ext cx="12268200" cy="69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0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8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7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2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2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7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674" r:id="rId6"/>
    <p:sldLayoutId id="2147483675" r:id="rId7"/>
    <p:sldLayoutId id="2147483676" r:id="rId8"/>
    <p:sldLayoutId id="2147483677" r:id="rId9"/>
    <p:sldLayoutId id="2147483723" r:id="rId10"/>
    <p:sldLayoutId id="2147483724" r:id="rId11"/>
    <p:sldLayoutId id="214748373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19.png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4.JP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4019174" y="1648606"/>
            <a:ext cx="4153702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7: đ – e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" b="6789"/>
          <a:stretch/>
        </p:blipFill>
        <p:spPr>
          <a:xfrm>
            <a:off x="6055218" y="414801"/>
            <a:ext cx="6096000" cy="6443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b="5605"/>
          <a:stretch/>
        </p:blipFill>
        <p:spPr>
          <a:xfrm>
            <a:off x="0" y="414802"/>
            <a:ext cx="6055218" cy="64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9649" y="478302"/>
            <a:ext cx="90778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0076" y="507113"/>
            <a:ext cx="92157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690" y="1699106"/>
            <a:ext cx="1752615" cy="2106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2222" y="1920659"/>
            <a:ext cx="2170215" cy="1627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0356" y="1759380"/>
            <a:ext cx="1811881" cy="2155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2121" y="4498937"/>
            <a:ext cx="2314825" cy="1540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1247" y="4724567"/>
            <a:ext cx="2252163" cy="1585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43802" y="4623866"/>
            <a:ext cx="2636274" cy="1637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/>
          <a:srcRect b="9791"/>
          <a:stretch/>
        </p:blipFill>
        <p:spPr>
          <a:xfrm>
            <a:off x="6477115" y="1920659"/>
            <a:ext cx="2157753" cy="1679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65911" y="3880240"/>
            <a:ext cx="12379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UTM Avo" panose="02040603050506020204" pitchFamily="18" charset="0"/>
              </a:rPr>
              <a:t>đèn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37430" y="3703996"/>
            <a:ext cx="109903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197F97"/>
                </a:solidFill>
                <a:latin typeface="UTM Avo" panose="02040603050506020204" pitchFamily="18" charset="0"/>
              </a:rPr>
              <a:t>tre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63428" y="3967801"/>
            <a:ext cx="13395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UTM Avo" panose="02040603050506020204" pitchFamily="18" charset="0"/>
              </a:rPr>
              <a:t>đàn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5486" y="5925291"/>
            <a:ext cx="116402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UTM Avo" panose="02040603050506020204" pitchFamily="18" charset="0"/>
              </a:rPr>
              <a:t>đá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59466" y="5963309"/>
            <a:ext cx="99137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E12742"/>
                </a:solidFill>
                <a:latin typeface="UTM Avo" panose="02040603050506020204" pitchFamily="18" charset="0"/>
              </a:rPr>
              <a:t>xe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72128" y="5963309"/>
            <a:ext cx="93732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UTM Avo" panose="02040603050506020204" pitchFamily="18" charset="0"/>
              </a:rPr>
              <a:t>ve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9778" y="3703996"/>
            <a:ext cx="97477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sẻ</a:t>
            </a:r>
          </a:p>
        </p:txBody>
      </p:sp>
    </p:spTree>
    <p:extLst>
      <p:ext uri="{BB962C8B-B14F-4D97-AF65-F5344CB8AC3E}">
        <p14:creationId xmlns:p14="http://schemas.microsoft.com/office/powerpoint/2010/main" val="35646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CD214-9B59-4D23-A5BE-1D00AC6C0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640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61358-9E35-DD4F-9CAA-18FE7EFD3189}"/>
              </a:ext>
            </a:extLst>
          </p:cNvPr>
          <p:cNvSpPr txBox="1"/>
          <p:nvPr/>
        </p:nvSpPr>
        <p:spPr>
          <a:xfrm>
            <a:off x="1830289" y="2983180"/>
            <a:ext cx="1077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Utm avo" panose="02040603050506020204" pitchFamily="18" charset="0"/>
              </a:rPr>
              <a:t>NGHỈ GIẢI </a:t>
            </a:r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LAO</a:t>
            </a:r>
          </a:p>
        </p:txBody>
      </p:sp>
    </p:spTree>
    <p:extLst>
      <p:ext uri="{BB962C8B-B14F-4D97-AF65-F5344CB8AC3E}">
        <p14:creationId xmlns:p14="http://schemas.microsoft.com/office/powerpoint/2010/main" val="14152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50" y="1149531"/>
            <a:ext cx="4971784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55" y="232455"/>
            <a:ext cx="4402552" cy="5763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4247" y="1269771"/>
            <a:ext cx="3226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625939"/>
            <a:ext cx="6605516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50" y="469963"/>
            <a:ext cx="12167449" cy="6388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8507" y="-53258"/>
            <a:ext cx="536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UTM Avo" panose="02040603050506020204" pitchFamily="18" charset="0"/>
              </a:rPr>
              <a:t>4. TẬP ĐỌC</a:t>
            </a:r>
          </a:p>
        </p:txBody>
      </p:sp>
    </p:spTree>
    <p:extLst>
      <p:ext uri="{BB962C8B-B14F-4D97-AF65-F5344CB8AC3E}">
        <p14:creationId xmlns:p14="http://schemas.microsoft.com/office/powerpoint/2010/main" val="2312161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52" y="301574"/>
            <a:ext cx="4376446" cy="576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3567" y="1368746"/>
            <a:ext cx="2747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endParaRPr kumimoji="0" lang="vi-VN" sz="7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742791"/>
            <a:ext cx="6569121" cy="5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74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428" y="1630680"/>
            <a:ext cx="12105572" cy="379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758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dep-nha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032000" y="1066802"/>
            <a:ext cx="8060267" cy="173368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666"/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2352675" y="1338943"/>
            <a:ext cx="7503584" cy="13255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>
                <a:ln w="1905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UTM Avo" panose="02040603050506020204" pitchFamily="18" charset="0"/>
                <a:cs typeface="Times New Roman"/>
              </a:rPr>
              <a:t>VIẾT BẢNG CON</a:t>
            </a:r>
            <a:endParaRPr lang="en-US" sz="4800" kern="10" dirty="0">
              <a:ln w="19050" cap="sq">
                <a:solidFill>
                  <a:srgbClr val="000099"/>
                </a:solidFill>
                <a:round/>
                <a:headEnd type="none" w="sm" len="sm"/>
                <a:tailEnd type="none" w="sm" len="sm"/>
              </a:ln>
              <a:solidFill>
                <a:srgbClr val="CC33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479800" y="2803526"/>
            <a:ext cx="5198533" cy="3060700"/>
            <a:chOff x="1624" y="1384"/>
            <a:chExt cx="2456" cy="1928"/>
          </a:xfrm>
        </p:grpSpPr>
        <p:sp>
          <p:nvSpPr>
            <p:cNvPr id="18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24" y="1384"/>
              <a:ext cx="2456" cy="1928"/>
            </a:xfrm>
            <a:prstGeom prst="rect">
              <a:avLst/>
            </a:prstGeom>
            <a:solidFill>
              <a:srgbClr val="009900"/>
            </a:solidFill>
            <a:ln w="57150" cmpd="thinThick">
              <a:solidFill>
                <a:srgbClr val="CC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800">
                <a:latin typeface="VNI-Times" pitchFamily="2" charset="0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2616" y="2488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 rot="-1403113">
              <a:off x="2600" y="2184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8768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765A5E-D889-4843-B7B0-7AEB411E0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33" y="433104"/>
            <a:ext cx="11302933" cy="642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9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4531CA-22EC-4A4C-910F-F0CE7040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68" y="412769"/>
            <a:ext cx="11262264" cy="644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42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23A449-7615-42B2-A527-C89C1B4B3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19212" cy="6515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B3848-4807-4229-97CA-F2EC5EB77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6651">
            <a:off x="7022618" y="5586850"/>
            <a:ext cx="368565" cy="491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DBE4A7-219B-419D-869C-7DF6E2667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54">
            <a:off x="7330346" y="5326044"/>
            <a:ext cx="326938" cy="785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8CBD72-C893-4801-8DE8-1AB8AE51D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376" y="551029"/>
            <a:ext cx="2488441" cy="20144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54338" y="3967645"/>
            <a:ext cx="42482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UTM Avo" panose="02040603050506020204" pitchFamily="18" charset="0"/>
              </a:rPr>
              <a:t>KHỞI ĐỘNG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544568" y="551029"/>
            <a:ext cx="3282696" cy="1707539"/>
          </a:xfrm>
          <a:prstGeom prst="rect">
            <a:avLst/>
          </a:prstGeom>
          <a:solidFill>
            <a:srgbClr val="EBE8F1"/>
          </a:solidFill>
          <a:ln>
            <a:solidFill>
              <a:srgbClr val="EB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6407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7430" y="1111654"/>
            <a:ext cx="1420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7429" y="3866577"/>
            <a:ext cx="1420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latin typeface="UTM Avo" panose="02040603050506020204" pitchFamily="18" charset="0"/>
              </a:rPr>
              <a:t>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9805" y="1111654"/>
            <a:ext cx="1420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9804" y="3843478"/>
            <a:ext cx="1420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latin typeface="UTM Avo" panose="02040603050506020204" pitchFamily="18" charset="0"/>
              </a:rPr>
              <a:t>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7429" y="1111653"/>
            <a:ext cx="1420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70C0"/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7428" y="3866577"/>
            <a:ext cx="1420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70C0"/>
                </a:solidFill>
                <a:latin typeface="UTM Avo" panose="02040603050506020204" pitchFamily="18" charset="0"/>
              </a:rPr>
              <a:t>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59804" y="1111653"/>
            <a:ext cx="1420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0494" y="3843477"/>
            <a:ext cx="1420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10978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361358-9E35-DD4F-9CAA-18FE7EFD3189}"/>
              </a:ext>
            </a:extLst>
          </p:cNvPr>
          <p:cNvSpPr txBox="1"/>
          <p:nvPr/>
        </p:nvSpPr>
        <p:spPr>
          <a:xfrm>
            <a:off x="706191" y="2497976"/>
            <a:ext cx="1077961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 7:  đ - e</a:t>
            </a:r>
            <a:endParaRPr lang="en-US" sz="115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588785" y="3145233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b="1" kern="0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 QUEN</a:t>
            </a:r>
            <a:endParaRPr lang="en-US" sz="6600" b="1" kern="0" dirty="0">
              <a:solidFill>
                <a:srgbClr val="FF0000"/>
              </a:solidFill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4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/>
          <p:cNvSpPr/>
          <p:nvPr/>
        </p:nvSpPr>
        <p:spPr>
          <a:xfrm>
            <a:off x="292051" y="1527560"/>
            <a:ext cx="3066757" cy="97172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</a:rPr>
              <a:t>1.LÀM QUEN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808" y="1222760"/>
            <a:ext cx="8362950" cy="3819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4363" y="5042285"/>
            <a:ext cx="1645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UTM Avo" panose="02040603050506020204" pitchFamily="18" charset="0"/>
              </a:rPr>
              <a:t>đe</a:t>
            </a:r>
          </a:p>
        </p:txBody>
      </p:sp>
    </p:spTree>
    <p:extLst>
      <p:ext uri="{BB962C8B-B14F-4D97-AF65-F5344CB8AC3E}">
        <p14:creationId xmlns:p14="http://schemas.microsoft.com/office/powerpoint/2010/main" val="372311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49583" y="2161618"/>
            <a:ext cx="4003999" cy="2203940"/>
            <a:chOff x="5653548" y="1681315"/>
            <a:chExt cx="2190243" cy="1268362"/>
          </a:xfrm>
        </p:grpSpPr>
        <p:sp>
          <p:nvSpPr>
            <p:cNvPr id="3" name="Rectangle 2"/>
            <p:cNvSpPr/>
            <p:nvPr/>
          </p:nvSpPr>
          <p:spPr>
            <a:xfrm>
              <a:off x="5653548" y="1681316"/>
              <a:ext cx="1033493" cy="1268361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748446" y="1681315"/>
              <a:ext cx="1095345" cy="1268361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966106" y="1836290"/>
            <a:ext cx="83414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00B050"/>
                </a:solidFill>
                <a:latin typeface="UTM Avo" panose="02040603050506020204" pitchFamily="18" charset="0"/>
              </a:rPr>
              <a:t>đ</a:t>
            </a:r>
            <a:endParaRPr lang="en-US" sz="166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63946" y="1836290"/>
            <a:ext cx="156004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7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3" y="1516082"/>
            <a:ext cx="6243163" cy="5044252"/>
          </a:xfrm>
          <a:prstGeom prst="rect">
            <a:avLst/>
          </a:prstGeom>
        </p:spPr>
      </p:pic>
      <p:sp>
        <p:nvSpPr>
          <p:cNvPr id="5" name="流程图: 数据 13"/>
          <p:cNvSpPr/>
          <p:nvPr/>
        </p:nvSpPr>
        <p:spPr>
          <a:xfrm>
            <a:off x="3606154" y="740394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流程图: 数据 13"/>
          <p:cNvSpPr/>
          <p:nvPr/>
        </p:nvSpPr>
        <p:spPr>
          <a:xfrm>
            <a:off x="4171683" y="483076"/>
            <a:ext cx="4026354" cy="489621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10901" y="442223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r>
              <a:rPr lang="vi-VN" sz="2800" b="1">
                <a:solidFill>
                  <a:schemeClr val="bg1"/>
                </a:solidFill>
                <a:latin typeface="UTM Avo" panose="02040603050506020204" pitchFamily="18" charset="0"/>
              </a:rPr>
              <a:t>BẢNG GÀI</a:t>
            </a:r>
            <a:r>
              <a:rPr lang="vi-VN" sz="2800" b="1" spc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endParaRPr lang="en-US" sz="2800" b="1" spc="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2198" y="2038717"/>
            <a:ext cx="325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9514" y="4025526"/>
            <a:ext cx="2701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9708" y="2935221"/>
            <a:ext cx="2701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FF0000"/>
                </a:solidFill>
                <a:latin typeface="UTM Avo" panose="02040603050506020204" pitchFamily="18" charset="0"/>
              </a:rPr>
              <a:t>đe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7" y="616357"/>
            <a:ext cx="2260516" cy="2716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873" y="1133950"/>
            <a:ext cx="2826734" cy="2120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298" y="776118"/>
            <a:ext cx="2014730" cy="2397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6404" y="1095183"/>
            <a:ext cx="3120166" cy="2076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4495175"/>
            <a:ext cx="2820473" cy="1985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974" y="4495175"/>
            <a:ext cx="3204324" cy="1990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b="9791"/>
          <a:stretch/>
        </p:blipFill>
        <p:spPr>
          <a:xfrm>
            <a:off x="6649343" y="4495175"/>
            <a:ext cx="2556870" cy="1990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0258" y="4495175"/>
            <a:ext cx="2552221" cy="1990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6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65</Words>
  <Application>Microsoft Office PowerPoint</Application>
  <PresentationFormat>Widescreen</PresentationFormat>
  <Paragraphs>39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宋体</vt:lpstr>
      <vt:lpstr>Arial</vt:lpstr>
      <vt:lpstr>Calibri</vt:lpstr>
      <vt:lpstr>inpin heiti</vt:lpstr>
      <vt:lpstr>Lato Regular</vt:lpstr>
      <vt:lpstr>Times New Roman</vt:lpstr>
      <vt:lpstr>Utm avo</vt:lpstr>
      <vt:lpstr>Utm avo</vt:lpstr>
      <vt:lpstr>VNI-Times</vt:lpstr>
      <vt:lpstr>字魂7号-温暖童稚体</vt:lpstr>
      <vt:lpstr>造字工房悦黑体验版常规体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PERSONAL COMPUTER</cp:lastModifiedBy>
  <cp:revision>106</cp:revision>
  <dcterms:created xsi:type="dcterms:W3CDTF">2020-08-03T08:33:18Z</dcterms:created>
  <dcterms:modified xsi:type="dcterms:W3CDTF">2025-09-12T04:46:22Z</dcterms:modified>
</cp:coreProperties>
</file>